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2C0B5-203C-44A7-A5EE-B6ACB7C9559E}" type="datetimeFigureOut">
              <a:rPr lang="hu-HU" smtClean="0"/>
              <a:t>2016.04.24.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8046E-10FC-4CAD-BD1B-DD718741625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379423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2C0B5-203C-44A7-A5EE-B6ACB7C9559E}" type="datetimeFigureOut">
              <a:rPr lang="hu-HU" smtClean="0"/>
              <a:t>2016.04.24.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8046E-10FC-4CAD-BD1B-DD718741625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88171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2C0B5-203C-44A7-A5EE-B6ACB7C9559E}" type="datetimeFigureOut">
              <a:rPr lang="hu-HU" smtClean="0"/>
              <a:t>2016.04.24.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8046E-10FC-4CAD-BD1B-DD718741625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494118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2C0B5-203C-44A7-A5EE-B6ACB7C9559E}" type="datetimeFigureOut">
              <a:rPr lang="hu-HU" smtClean="0"/>
              <a:t>2016.04.24.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8046E-10FC-4CAD-BD1B-DD718741625B}" type="slidenum">
              <a:rPr lang="hu-HU" smtClean="0"/>
              <a:t>‹#›</a:t>
            </a:fld>
            <a:endParaRPr lang="hu-HU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417021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2C0B5-203C-44A7-A5EE-B6ACB7C9559E}" type="datetimeFigureOut">
              <a:rPr lang="hu-HU" smtClean="0"/>
              <a:t>2016.04.24.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8046E-10FC-4CAD-BD1B-DD718741625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423102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2C0B5-203C-44A7-A5EE-B6ACB7C9559E}" type="datetimeFigureOut">
              <a:rPr lang="hu-HU" smtClean="0"/>
              <a:t>2016.04.24.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8046E-10FC-4CAD-BD1B-DD718741625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576588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2C0B5-203C-44A7-A5EE-B6ACB7C9559E}" type="datetimeFigureOut">
              <a:rPr lang="hu-HU" smtClean="0"/>
              <a:t>2016.04.24.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8046E-10FC-4CAD-BD1B-DD718741625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867266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2C0B5-203C-44A7-A5EE-B6ACB7C9559E}" type="datetimeFigureOut">
              <a:rPr lang="hu-HU" smtClean="0"/>
              <a:t>2016.04.24.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8046E-10FC-4CAD-BD1B-DD718741625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855911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2C0B5-203C-44A7-A5EE-B6ACB7C9559E}" type="datetimeFigureOut">
              <a:rPr lang="hu-HU" smtClean="0"/>
              <a:t>2016.04.24.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8046E-10FC-4CAD-BD1B-DD718741625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4050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2C0B5-203C-44A7-A5EE-B6ACB7C9559E}" type="datetimeFigureOut">
              <a:rPr lang="hu-HU" smtClean="0"/>
              <a:t>2016.04.24.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8046E-10FC-4CAD-BD1B-DD718741625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86846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2C0B5-203C-44A7-A5EE-B6ACB7C9559E}" type="datetimeFigureOut">
              <a:rPr lang="hu-HU" smtClean="0"/>
              <a:t>2016.04.24.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8046E-10FC-4CAD-BD1B-DD718741625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84387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2C0B5-203C-44A7-A5EE-B6ACB7C9559E}" type="datetimeFigureOut">
              <a:rPr lang="hu-HU" smtClean="0"/>
              <a:t>2016.04.24.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8046E-10FC-4CAD-BD1B-DD718741625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28956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2C0B5-203C-44A7-A5EE-B6ACB7C9559E}" type="datetimeFigureOut">
              <a:rPr lang="hu-HU" smtClean="0"/>
              <a:t>2016.04.24.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8046E-10FC-4CAD-BD1B-DD718741625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08706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2C0B5-203C-44A7-A5EE-B6ACB7C9559E}" type="datetimeFigureOut">
              <a:rPr lang="hu-HU" smtClean="0"/>
              <a:t>2016.04.24.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8046E-10FC-4CAD-BD1B-DD718741625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4728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2C0B5-203C-44A7-A5EE-B6ACB7C9559E}" type="datetimeFigureOut">
              <a:rPr lang="hu-HU" smtClean="0"/>
              <a:t>2016.04.24.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8046E-10FC-4CAD-BD1B-DD718741625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2819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2C0B5-203C-44A7-A5EE-B6ACB7C9559E}" type="datetimeFigureOut">
              <a:rPr lang="hu-HU" smtClean="0"/>
              <a:t>2016.04.24.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8046E-10FC-4CAD-BD1B-DD718741625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52021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2C0B5-203C-44A7-A5EE-B6ACB7C9559E}" type="datetimeFigureOut">
              <a:rPr lang="hu-HU" smtClean="0"/>
              <a:t>2016.04.24.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8046E-10FC-4CAD-BD1B-DD718741625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09876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2C0B5-203C-44A7-A5EE-B6ACB7C9559E}" type="datetimeFigureOut">
              <a:rPr lang="hu-HU" smtClean="0"/>
              <a:t>2016.04.24.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8046E-10FC-4CAD-BD1B-DD718741625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806441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  <p:sldLayoutId id="2147483753" r:id="rId15"/>
    <p:sldLayoutId id="2147483754" r:id="rId16"/>
    <p:sldLayoutId id="214748375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Vörösmarty és Mozart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(főműveik összehasonlítása)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07513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title"/>
          </p:nvPr>
        </p:nvSpPr>
        <p:spPr>
          <a:xfrm>
            <a:off x="3977625" y="661116"/>
            <a:ext cx="4262907" cy="1326321"/>
          </a:xfrm>
        </p:spPr>
        <p:txBody>
          <a:bodyPr/>
          <a:lstStyle/>
          <a:p>
            <a:r>
              <a:rPr lang="hu-HU" dirty="0" smtClean="0"/>
              <a:t>Ősbemutatók</a:t>
            </a:r>
            <a:endParaRPr lang="hu-HU" dirty="0"/>
          </a:p>
        </p:txBody>
      </p:sp>
      <p:pic>
        <p:nvPicPr>
          <p:cNvPr id="10" name="Tartalom helye 9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565" y="862001"/>
            <a:ext cx="3564064" cy="5165312"/>
          </a:xfrm>
        </p:spPr>
      </p:pic>
      <p:pic>
        <p:nvPicPr>
          <p:cNvPr id="11" name="Tartalom helye 10"/>
          <p:cNvPicPr>
            <a:picLocks noGrp="1" noChangeAspect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2528" y="862001"/>
            <a:ext cx="3171335" cy="5165312"/>
          </a:xfrm>
        </p:spPr>
      </p:pic>
      <p:sp>
        <p:nvSpPr>
          <p:cNvPr id="12" name="Szövegdoboz 11"/>
          <p:cNvSpPr txBox="1"/>
          <p:nvPr/>
        </p:nvSpPr>
        <p:spPr>
          <a:xfrm>
            <a:off x="4351112" y="2206377"/>
            <a:ext cx="351593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hu-H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Vörösmarty Mihály Csongor és Tünde című előadásának ősbemutatója 1830-ban volt.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hu-H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Mozart művét 1791-ben szeptember 30-án Bécsben mutatták be. </a:t>
            </a:r>
            <a:endParaRPr lang="hu-HU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6428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Főbb Szereplők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idx="1"/>
          </p:nvPr>
        </p:nvSpPr>
        <p:spPr>
          <a:xfrm>
            <a:off x="913796" y="2088320"/>
            <a:ext cx="5107208" cy="474576"/>
          </a:xfrm>
        </p:spPr>
        <p:txBody>
          <a:bodyPr>
            <a:noAutofit/>
          </a:bodyPr>
          <a:lstStyle/>
          <a:p>
            <a:pPr algn="ctr"/>
            <a:r>
              <a:rPr lang="hu-HU" sz="2800" dirty="0" smtClean="0"/>
              <a:t>Csongor és Tünde</a:t>
            </a:r>
            <a:endParaRPr lang="hu-HU" sz="2800" dirty="0"/>
          </a:p>
        </p:txBody>
      </p:sp>
      <p:sp>
        <p:nvSpPr>
          <p:cNvPr id="6" name="Tartalom helye 5"/>
          <p:cNvSpPr>
            <a:spLocks noGrp="1"/>
          </p:cNvSpPr>
          <p:nvPr>
            <p:ph sz="half" idx="2"/>
          </p:nvPr>
        </p:nvSpPr>
        <p:spPr>
          <a:xfrm>
            <a:off x="913795" y="2562896"/>
            <a:ext cx="5107208" cy="3228304"/>
          </a:xfrm>
        </p:spPr>
        <p:txBody>
          <a:bodyPr>
            <a:normAutofit/>
          </a:bodyPr>
          <a:lstStyle/>
          <a:p>
            <a:r>
              <a:rPr lang="hu-HU" sz="2400" dirty="0" smtClean="0"/>
              <a:t>Csongor (a halandó fiú)</a:t>
            </a:r>
          </a:p>
          <a:p>
            <a:r>
              <a:rPr lang="hu-HU" sz="2400" dirty="0" smtClean="0"/>
              <a:t>Tünde (a szerelmet kereső tündérleány)</a:t>
            </a:r>
          </a:p>
          <a:p>
            <a:r>
              <a:rPr lang="hu-HU" sz="2400" dirty="0" smtClean="0"/>
              <a:t>Mirigy (a gonosz boszorkány)</a:t>
            </a:r>
          </a:p>
          <a:p>
            <a:r>
              <a:rPr lang="hu-HU" sz="2400" dirty="0" smtClean="0"/>
              <a:t>A három ördög és a három vándor</a:t>
            </a:r>
            <a:endParaRPr lang="hu-HU" sz="2400" dirty="0"/>
          </a:p>
        </p:txBody>
      </p:sp>
      <p:sp>
        <p:nvSpPr>
          <p:cNvPr id="7" name="Szöveg helye 6"/>
          <p:cNvSpPr>
            <a:spLocks noGrp="1"/>
          </p:cNvSpPr>
          <p:nvPr>
            <p:ph type="body" sz="quarter" idx="3"/>
          </p:nvPr>
        </p:nvSpPr>
        <p:spPr>
          <a:xfrm>
            <a:off x="6172199" y="2088320"/>
            <a:ext cx="5095358" cy="474576"/>
          </a:xfrm>
        </p:spPr>
        <p:txBody>
          <a:bodyPr>
            <a:noAutofit/>
          </a:bodyPr>
          <a:lstStyle/>
          <a:p>
            <a:pPr algn="ctr"/>
            <a:r>
              <a:rPr lang="hu-HU" sz="2800" dirty="0" smtClean="0"/>
              <a:t>A varázsfuvola</a:t>
            </a:r>
            <a:endParaRPr lang="hu-HU" sz="2800" dirty="0"/>
          </a:p>
        </p:txBody>
      </p:sp>
      <p:sp>
        <p:nvSpPr>
          <p:cNvPr id="8" name="Tartalom helye 7"/>
          <p:cNvSpPr>
            <a:spLocks noGrp="1"/>
          </p:cNvSpPr>
          <p:nvPr>
            <p:ph sz="quarter" idx="4"/>
          </p:nvPr>
        </p:nvSpPr>
        <p:spPr>
          <a:xfrm>
            <a:off x="6172200" y="2562896"/>
            <a:ext cx="5095357" cy="3228304"/>
          </a:xfrm>
        </p:spPr>
        <p:txBody>
          <a:bodyPr>
            <a:normAutofit/>
          </a:bodyPr>
          <a:lstStyle/>
          <a:p>
            <a:r>
              <a:rPr lang="hu-HU" sz="2400" dirty="0" err="1" smtClean="0"/>
              <a:t>Tamino</a:t>
            </a:r>
            <a:r>
              <a:rPr lang="hu-HU" sz="2400" dirty="0" smtClean="0"/>
              <a:t> (herceg)</a:t>
            </a:r>
          </a:p>
          <a:p>
            <a:r>
              <a:rPr lang="hu-HU" sz="2400" dirty="0" err="1" smtClean="0"/>
              <a:t>Pamina</a:t>
            </a:r>
            <a:r>
              <a:rPr lang="hu-HU" sz="2400" dirty="0" smtClean="0"/>
              <a:t> (a bölcs király leánya)</a:t>
            </a:r>
          </a:p>
          <a:p>
            <a:r>
              <a:rPr lang="hu-HU" sz="2400" dirty="0" smtClean="0"/>
              <a:t>Az Éj Királynője (a királyné)</a:t>
            </a:r>
          </a:p>
          <a:p>
            <a:r>
              <a:rPr lang="hu-HU" sz="2400" dirty="0" smtClean="0"/>
              <a:t>A három hölgy és a három fiú</a:t>
            </a:r>
          </a:p>
        </p:txBody>
      </p:sp>
    </p:spTree>
    <p:extLst>
      <p:ext uri="{BB962C8B-B14F-4D97-AF65-F5344CB8AC3E}">
        <p14:creationId xmlns:p14="http://schemas.microsoft.com/office/powerpoint/2010/main" val="41116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Hasonlóságok a 2 mű között</a:t>
            </a:r>
            <a:br>
              <a:rPr lang="hu-HU" dirty="0" smtClean="0"/>
            </a:br>
            <a:r>
              <a:rPr lang="hu-HU" sz="2000" b="0" dirty="0" smtClean="0"/>
              <a:t>(a hármas szám)</a:t>
            </a:r>
            <a:endParaRPr lang="hu-HU" sz="2000" b="0" dirty="0"/>
          </a:p>
        </p:txBody>
      </p:sp>
      <p:sp>
        <p:nvSpPr>
          <p:cNvPr id="8" name="Tartalom helye 7"/>
          <p:cNvSpPr>
            <a:spLocks noGrp="1"/>
          </p:cNvSpPr>
          <p:nvPr>
            <p:ph sz="half" idx="1"/>
          </p:nvPr>
        </p:nvSpPr>
        <p:spPr>
          <a:xfrm>
            <a:off x="913795" y="2781837"/>
            <a:ext cx="5106004" cy="3155324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hu-HU" sz="2800" dirty="0" smtClean="0"/>
              <a:t>Vörösmarty Mihály műve mind a </a:t>
            </a:r>
            <a:r>
              <a:rPr lang="hu-HU" sz="2800" b="1" dirty="0" smtClean="0"/>
              <a:t>három</a:t>
            </a:r>
            <a:r>
              <a:rPr lang="hu-HU" sz="2800" dirty="0" smtClean="0"/>
              <a:t> </a:t>
            </a:r>
            <a:r>
              <a:rPr lang="hu-HU" sz="2800" dirty="0" err="1" smtClean="0"/>
              <a:t>műnem</a:t>
            </a:r>
            <a:r>
              <a:rPr lang="hu-HU" sz="2800" dirty="0" smtClean="0"/>
              <a:t> (líra, dráma, epika) sajátosságait magában foglalja, műfaja drámai költemény.</a:t>
            </a:r>
          </a:p>
        </p:txBody>
      </p:sp>
      <p:sp>
        <p:nvSpPr>
          <p:cNvPr id="9" name="Tartalom helye 8"/>
          <p:cNvSpPr>
            <a:spLocks noGrp="1"/>
          </p:cNvSpPr>
          <p:nvPr>
            <p:ph sz="half" idx="2"/>
          </p:nvPr>
        </p:nvSpPr>
        <p:spPr>
          <a:xfrm>
            <a:off x="6173403" y="2781837"/>
            <a:ext cx="5094154" cy="3155324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hu-HU" sz="2800" dirty="0"/>
              <a:t>A mű </a:t>
            </a:r>
            <a:r>
              <a:rPr lang="hu-HU" sz="2800" dirty="0" smtClean="0"/>
              <a:t>egyszerre </a:t>
            </a:r>
            <a:r>
              <a:rPr lang="hu-HU" sz="2800" b="1" dirty="0" smtClean="0"/>
              <a:t>három </a:t>
            </a:r>
            <a:r>
              <a:rPr lang="hu-HU" sz="2800" dirty="0" smtClean="0"/>
              <a:t>műfajt is képvisel, a nagyoperát, vígoperát (az opera műfajai) és </a:t>
            </a:r>
            <a:r>
              <a:rPr lang="hu-HU" sz="2800" dirty="0"/>
              <a:t>daljátékot (az énekes és beszélt részek </a:t>
            </a:r>
            <a:r>
              <a:rPr lang="hu-HU" sz="2800" dirty="0" smtClean="0"/>
              <a:t>váltakozása).</a:t>
            </a:r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1417603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Hasonlóságok a 2 mű </a:t>
            </a:r>
            <a:r>
              <a:rPr lang="hu-HU" dirty="0" smtClean="0"/>
              <a:t>között</a:t>
            </a:r>
            <a:br>
              <a:rPr lang="hu-HU" dirty="0" smtClean="0"/>
            </a:br>
            <a:r>
              <a:rPr lang="hu-HU" sz="2000" b="0" dirty="0" smtClean="0"/>
              <a:t>(szerelem)</a:t>
            </a:r>
            <a:endParaRPr lang="hu-HU" sz="2000" b="0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hu-HU" sz="2800" dirty="0" smtClean="0"/>
              <a:t>A Csongor és Tünde című műben a két főszereplő egymásba szeret. </a:t>
            </a:r>
          </a:p>
          <a:p>
            <a:r>
              <a:rPr lang="hu-HU" sz="2800" dirty="0" smtClean="0"/>
              <a:t>Szerelmük beteljesedését Mirigy meg akarja akadályozni, de végül nem jár sikerrel.</a:t>
            </a:r>
            <a:endParaRPr lang="hu-HU" sz="2800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hu-HU" sz="2800" dirty="0" smtClean="0"/>
              <a:t>A Varázsfuvola című operában is jelen van egy szerelmespár, a király lánya </a:t>
            </a:r>
            <a:r>
              <a:rPr lang="hu-HU" sz="2800" dirty="0" err="1" smtClean="0"/>
              <a:t>Pamina</a:t>
            </a:r>
            <a:r>
              <a:rPr lang="hu-HU" sz="2800" dirty="0" smtClean="0"/>
              <a:t> és </a:t>
            </a:r>
            <a:r>
              <a:rPr lang="hu-HU" sz="2800" dirty="0" err="1" smtClean="0"/>
              <a:t>Tamino</a:t>
            </a:r>
            <a:r>
              <a:rPr lang="hu-HU" sz="2800" dirty="0"/>
              <a:t> </a:t>
            </a:r>
            <a:r>
              <a:rPr lang="hu-HU" sz="2800" dirty="0" smtClean="0"/>
              <a:t>a herceg.</a:t>
            </a:r>
          </a:p>
          <a:p>
            <a:r>
              <a:rPr lang="hu-HU" sz="2800" dirty="0" smtClean="0"/>
              <a:t>A szerelmesek végül egymáséi lehetnek, az Éj Királynője elpusztul.</a:t>
            </a:r>
          </a:p>
          <a:p>
            <a:endParaRPr lang="hu-HU" sz="2800" dirty="0"/>
          </a:p>
        </p:txBody>
      </p:sp>
    </p:spTree>
    <p:extLst>
      <p:ext uri="{BB962C8B-B14F-4D97-AF65-F5344CB8AC3E}">
        <p14:creationId xmlns:p14="http://schemas.microsoft.com/office/powerpoint/2010/main" val="1907434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Hasonlóságok a 2 mű között</a:t>
            </a:r>
            <a:br>
              <a:rPr lang="hu-HU" dirty="0" smtClean="0"/>
            </a:br>
            <a:r>
              <a:rPr lang="hu-HU" sz="2000" b="0" dirty="0" smtClean="0"/>
              <a:t>(a mű megjelenése)</a:t>
            </a:r>
            <a:endParaRPr lang="hu-HU" sz="2000" b="0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913795" y="2472744"/>
            <a:ext cx="5106004" cy="3318456"/>
          </a:xfrm>
        </p:spPr>
        <p:txBody>
          <a:bodyPr>
            <a:normAutofit fontScale="92500" lnSpcReduction="20000"/>
          </a:bodyPr>
          <a:lstStyle/>
          <a:p>
            <a:r>
              <a:rPr lang="hu-HU" sz="3200" dirty="0"/>
              <a:t>A Csongor és Tünde 1830-ban keletkezett </a:t>
            </a:r>
            <a:r>
              <a:rPr lang="hu-HU" sz="3200" dirty="0" smtClean="0"/>
              <a:t>de kiadását a </a:t>
            </a:r>
            <a:r>
              <a:rPr lang="hu-HU" sz="3200" dirty="0"/>
              <a:t>pesti cenzor megtagadta</a:t>
            </a:r>
            <a:r>
              <a:rPr lang="hu-HU" sz="3200" dirty="0" smtClean="0"/>
              <a:t>. Ezek </a:t>
            </a:r>
            <a:r>
              <a:rPr lang="hu-HU" sz="3200" dirty="0"/>
              <a:t>után 1831-ben Székesfehérváron jelenhetett meg.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3403" y="2472743"/>
            <a:ext cx="5094154" cy="3464417"/>
          </a:xfrm>
        </p:spPr>
        <p:txBody>
          <a:bodyPr>
            <a:normAutofit fontScale="92500" lnSpcReduction="20000"/>
          </a:bodyPr>
          <a:lstStyle/>
          <a:p>
            <a:r>
              <a:rPr lang="hu-HU" sz="3200" dirty="0"/>
              <a:t>Az opera nem aratott azonnali sikert, </a:t>
            </a:r>
            <a:r>
              <a:rPr lang="hu-HU" sz="3200" dirty="0" smtClean="0"/>
              <a:t>azonban később </a:t>
            </a:r>
            <a:r>
              <a:rPr lang="hu-HU" sz="3200" dirty="0"/>
              <a:t>mégis népszerűvé vált. 1792 novemberében </a:t>
            </a:r>
            <a:r>
              <a:rPr lang="hu-HU" sz="3200" dirty="0" smtClean="0"/>
              <a:t>már </a:t>
            </a:r>
            <a:r>
              <a:rPr lang="hu-HU" sz="3200" dirty="0"/>
              <a:t>a századik </a:t>
            </a:r>
            <a:r>
              <a:rPr lang="hu-HU" sz="3200" dirty="0" smtClean="0"/>
              <a:t>előadást </a:t>
            </a:r>
            <a:r>
              <a:rPr lang="hu-HU" sz="3200" dirty="0"/>
              <a:t>a</a:t>
            </a:r>
            <a:r>
              <a:rPr lang="hu-HU" sz="3200" dirty="0" smtClean="0"/>
              <a:t>dták elő.</a:t>
            </a: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3268340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Hasonlóságok a 2 mű között</a:t>
            </a:r>
          </a:p>
        </p:txBody>
      </p:sp>
      <p:sp>
        <p:nvSpPr>
          <p:cNvPr id="6" name="Tartalom helye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3200" dirty="0" smtClean="0"/>
              <a:t>A Kert motívum mindkét műben jelen van.</a:t>
            </a:r>
          </a:p>
          <a:p>
            <a:r>
              <a:rPr lang="hu-HU" sz="3200" dirty="0" smtClean="0"/>
              <a:t>Emellett az Éj, mint szereplő is fontos motívum a művekben. (Mozart operájában, mint az Éj Királynője, Vörösmarty művében pedig mint az égi szint uralkodója, az Éj)</a:t>
            </a: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51897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742332"/>
      </a:dk2>
      <a:lt2>
        <a:srgbClr val="EE91A0"/>
      </a:lt2>
      <a:accent1>
        <a:srgbClr val="E03754"/>
      </a:accent1>
      <a:accent2>
        <a:srgbClr val="E86C2E"/>
      </a:accent2>
      <a:accent3>
        <a:srgbClr val="DAB250"/>
      </a:accent3>
      <a:accent4>
        <a:srgbClr val="60C4AA"/>
      </a:accent4>
      <a:accent5>
        <a:srgbClr val="51A9DB"/>
      </a:accent5>
      <a:accent6>
        <a:srgbClr val="976AC9"/>
      </a:accent6>
      <a:hlink>
        <a:srgbClr val="D5445E"/>
      </a:hlink>
      <a:folHlink>
        <a:srgbClr val="E17C8E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6B2E858E-683F-40D9-B4CB-284D097F3AC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TM04033921[[fn=Damaszt]]</Template>
  <TotalTime>182</TotalTime>
  <Words>293</Words>
  <Application>Microsoft Office PowerPoint</Application>
  <PresentationFormat>Szélesvásznú</PresentationFormat>
  <Paragraphs>30</Paragraphs>
  <Slides>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2" baseType="lpstr">
      <vt:lpstr>Arial</vt:lpstr>
      <vt:lpstr>Bookman Old Style</vt:lpstr>
      <vt:lpstr>Rockwell</vt:lpstr>
      <vt:lpstr>Wingdings</vt:lpstr>
      <vt:lpstr>Damask</vt:lpstr>
      <vt:lpstr>Vörösmarty és Mozart</vt:lpstr>
      <vt:lpstr>Ősbemutatók</vt:lpstr>
      <vt:lpstr>Főbb Szereplők</vt:lpstr>
      <vt:lpstr>Hasonlóságok a 2 mű között (a hármas szám)</vt:lpstr>
      <vt:lpstr>Hasonlóságok a 2 mű között (szerelem)</vt:lpstr>
      <vt:lpstr>Hasonlóságok a 2 mű között (a mű megjelenése)</vt:lpstr>
      <vt:lpstr>Hasonlóságok a 2 mű között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csillámpónii~</dc:creator>
  <cp:lastModifiedBy>csillámpónii~</cp:lastModifiedBy>
  <cp:revision>15</cp:revision>
  <dcterms:created xsi:type="dcterms:W3CDTF">2016-04-24T18:51:44Z</dcterms:created>
  <dcterms:modified xsi:type="dcterms:W3CDTF">2016-04-24T21:53:48Z</dcterms:modified>
</cp:coreProperties>
</file>